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8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  <p:sldId id="258" r:id="rId13"/>
    <p:sldId id="257" r:id="rId14"/>
    <p:sldId id="259" r:id="rId15"/>
    <p:sldId id="260" r:id="rId16"/>
    <p:sldId id="261" r:id="rId17"/>
    <p:sldId id="262" r:id="rId18"/>
    <p:sldId id="263" r:id="rId19"/>
    <p:sldId id="264" r:id="rId20"/>
    <p:sldId id="265" r:id="rId21"/>
    <p:sldId id="266" r:id="rId22"/>
    <p:sldId id="267" r:id="rId23"/>
    <p:sldId id="268" r:id="rId24"/>
    <p:sldId id="269" r:id="rId25"/>
    <p:sldId id="270" r:id="rId26"/>
    <p:sldId id="271" r:id="rId27"/>
    <p:sldId id="285" r:id="rId28"/>
    <p:sldId id="273" r:id="rId29"/>
    <p:sldId id="275" r:id="rId30"/>
    <p:sldId id="274" r:id="rId31"/>
    <p:sldId id="27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>
        <p:scale>
          <a:sx n="73" d="100"/>
          <a:sy n="73" d="100"/>
        </p:scale>
        <p:origin x="1720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11/9/16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Relationship Id="rId3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9.jpeg"/><Relationship Id="rId3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1.jpeg"/><Relationship Id="rId3" Type="http://schemas.openxmlformats.org/officeDocument/2006/relationships/image" Target="../media/image2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jpeg"/><Relationship Id="rId3" Type="http://schemas.openxmlformats.org/officeDocument/2006/relationships/image" Target="../media/image24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8.png"/><Relationship Id="rId6" Type="http://schemas.openxmlformats.org/officeDocument/2006/relationships/image" Target="../media/image29.png"/><Relationship Id="rId7" Type="http://schemas.openxmlformats.org/officeDocument/2006/relationships/image" Target="../media/image30.png"/><Relationship Id="rId8" Type="http://schemas.openxmlformats.org/officeDocument/2006/relationships/image" Target="../media/image31.jpeg"/><Relationship Id="rId9" Type="http://schemas.openxmlformats.org/officeDocument/2006/relationships/image" Target="../media/image32.jpeg"/><Relationship Id="rId10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err="1" smtClean="0"/>
              <a:t>T’es</a:t>
            </a:r>
            <a:r>
              <a:rPr lang="en-US" sz="4800" dirty="0" smtClean="0"/>
              <a:t> </a:t>
            </a:r>
            <a:r>
              <a:rPr lang="en-US" sz="4800" dirty="0" err="1" smtClean="0"/>
              <a:t>branché</a:t>
            </a:r>
            <a:r>
              <a:rPr lang="en-US" sz="4800" dirty="0" smtClean="0"/>
              <a:t> 3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Unit 2 – Au restaurant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4947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dirty="0" smtClean="0"/>
              <a:t>À la pâtisserie, vous achetez </a:t>
            </a:r>
          </a:p>
        </p:txBody>
      </p:sp>
      <p:sp>
        <p:nvSpPr>
          <p:cNvPr id="406531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12775" y="5660571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b="1" i="1" dirty="0" smtClean="0"/>
              <a:t>une</a:t>
            </a:r>
            <a:r>
              <a:rPr lang="fr-FR" dirty="0" smtClean="0"/>
              <a:t> tarte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5236029" cy="397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544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6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653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dirty="0" smtClean="0"/>
              <a:t>Au restaurant, vous prenez </a:t>
            </a:r>
          </a:p>
        </p:txBody>
      </p:sp>
      <p:sp>
        <p:nvSpPr>
          <p:cNvPr id="405507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794657" y="55626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b="1" i="1" dirty="0" smtClean="0"/>
              <a:t>une</a:t>
            </a:r>
            <a:r>
              <a:rPr lang="fr-FR" dirty="0" smtClean="0"/>
              <a:t> omelette</a:t>
            </a:r>
          </a:p>
        </p:txBody>
      </p:sp>
      <p:pic>
        <p:nvPicPr>
          <p:cNvPr id="1536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380309"/>
            <a:ext cx="5721531" cy="4084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890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5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550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8941" y="1139109"/>
            <a:ext cx="8340952" cy="1836222"/>
          </a:xfrm>
        </p:spPr>
        <p:txBody>
          <a:bodyPr/>
          <a:lstStyle/>
          <a:p>
            <a:pPr algn="l"/>
            <a:r>
              <a:rPr lang="en-US" sz="4000" dirty="0" smtClean="0"/>
              <a:t>Pour </a:t>
            </a:r>
            <a:r>
              <a:rPr lang="en-US" sz="4000" dirty="0" err="1" smtClean="0"/>
              <a:t>exprimer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l’on</a:t>
            </a:r>
            <a:r>
              <a:rPr lang="en-US" sz="4000" dirty="0" smtClean="0"/>
              <a:t> </a:t>
            </a:r>
            <a:r>
              <a:rPr lang="en-US" sz="4000" dirty="0" err="1" smtClean="0"/>
              <a:t>veut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portion de </a:t>
            </a:r>
            <a:r>
              <a:rPr lang="en-US" sz="4000" dirty="0" err="1" smtClean="0"/>
              <a:t>quelque</a:t>
            </a:r>
            <a:r>
              <a:rPr lang="en-US" sz="4000" dirty="0" smtClean="0"/>
              <a:t> chose, on </a:t>
            </a:r>
            <a:r>
              <a:rPr lang="en-US" sz="4000" dirty="0" err="1" smtClean="0"/>
              <a:t>utilise</a:t>
            </a:r>
            <a:r>
              <a:rPr lang="en-US" sz="4000" dirty="0" smtClean="0"/>
              <a:t> </a:t>
            </a:r>
            <a:r>
              <a:rPr lang="en-US" sz="4000" i="1" u="sng" dirty="0" err="1" smtClean="0"/>
              <a:t>l’article</a:t>
            </a:r>
            <a:r>
              <a:rPr lang="en-US" sz="4000" i="1" u="sng" dirty="0" smtClean="0"/>
              <a:t> </a:t>
            </a:r>
            <a:r>
              <a:rPr lang="en-US" sz="4000" i="1" u="sng" dirty="0" err="1" smtClean="0"/>
              <a:t>partitif</a:t>
            </a:r>
            <a:r>
              <a:rPr lang="en-US" sz="4000" i="1" u="sng" dirty="0" smtClean="0"/>
              <a:t> </a:t>
            </a:r>
            <a:r>
              <a:rPr lang="en-US" sz="4000" dirty="0" smtClean="0"/>
              <a:t>en </a:t>
            </a:r>
            <a:r>
              <a:rPr lang="en-US" sz="4000" dirty="0" err="1" smtClean="0"/>
              <a:t>français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3909" y="4743178"/>
            <a:ext cx="7149041" cy="1555196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Je </a:t>
            </a:r>
            <a:r>
              <a:rPr lang="en-US" sz="3600" dirty="0" err="1" smtClean="0"/>
              <a:t>veux</a:t>
            </a:r>
            <a:r>
              <a:rPr lang="en-US" sz="3600" dirty="0" smtClean="0"/>
              <a:t> </a:t>
            </a:r>
            <a:r>
              <a:rPr lang="en-US" sz="3600" b="1" u="sng" dirty="0" smtClean="0"/>
              <a:t>du</a:t>
            </a:r>
            <a:r>
              <a:rPr lang="en-US" sz="3600" u="sng" dirty="0" smtClean="0"/>
              <a:t> </a:t>
            </a:r>
            <a:r>
              <a:rPr lang="en-US" sz="3600" dirty="0" smtClean="0"/>
              <a:t>potage avec </a:t>
            </a:r>
            <a:r>
              <a:rPr lang="en-US" sz="3600" b="1" u="sng" dirty="0" smtClean="0"/>
              <a:t>de la </a:t>
            </a:r>
            <a:r>
              <a:rPr lang="en-US" sz="3600" dirty="0" err="1" smtClean="0"/>
              <a:t>salade</a:t>
            </a:r>
            <a:r>
              <a:rPr lang="en-US" sz="3600" dirty="0" smtClean="0"/>
              <a:t> 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6593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5696" y="0"/>
            <a:ext cx="8340952" cy="1836222"/>
          </a:xfrm>
        </p:spPr>
        <p:txBody>
          <a:bodyPr/>
          <a:lstStyle/>
          <a:p>
            <a:pPr algn="l"/>
            <a:r>
              <a:rPr lang="en-US" sz="3600" dirty="0" err="1" smtClean="0"/>
              <a:t>Qu’est</a:t>
            </a:r>
            <a:r>
              <a:rPr lang="en-US" sz="3600" dirty="0" smtClean="0"/>
              <a:t> –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Madame </a:t>
            </a:r>
            <a:r>
              <a:rPr lang="en-US" sz="3600" dirty="0" err="1" smtClean="0"/>
              <a:t>Monterron</a:t>
            </a:r>
            <a:r>
              <a:rPr lang="en-US" sz="3600" dirty="0" smtClean="0"/>
              <a:t> </a:t>
            </a:r>
            <a:r>
              <a:rPr lang="en-US" sz="3600" dirty="0" err="1" smtClean="0"/>
              <a:t>veut</a:t>
            </a:r>
            <a:r>
              <a:rPr lang="en-US" sz="3600" dirty="0" smtClean="0"/>
              <a:t> </a:t>
            </a:r>
            <a:r>
              <a:rPr lang="en-US" sz="3600" dirty="0" err="1" smtClean="0"/>
              <a:t>prendre</a:t>
            </a:r>
            <a:r>
              <a:rPr lang="en-US" sz="3600" dirty="0" smtClean="0"/>
              <a:t> </a:t>
            </a:r>
            <a:r>
              <a:rPr lang="en-US" sz="3600" dirty="0" err="1" smtClean="0"/>
              <a:t>comme</a:t>
            </a:r>
            <a:r>
              <a:rPr lang="en-US" sz="3600" dirty="0" smtClean="0"/>
              <a:t> entrée chez </a:t>
            </a:r>
            <a:r>
              <a:rPr lang="en-US" sz="3600" dirty="0" err="1" smtClean="0"/>
              <a:t>Bocuse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3909" y="4743178"/>
            <a:ext cx="7149041" cy="1555196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Je </a:t>
            </a:r>
            <a:r>
              <a:rPr lang="en-US" sz="3600" dirty="0" err="1" smtClean="0"/>
              <a:t>veux</a:t>
            </a:r>
            <a:r>
              <a:rPr lang="en-US" sz="3600" dirty="0" smtClean="0"/>
              <a:t> </a:t>
            </a:r>
            <a:r>
              <a:rPr lang="en-US" sz="3600" b="1" dirty="0" smtClean="0"/>
              <a:t>du</a:t>
            </a:r>
            <a:r>
              <a:rPr lang="en-US" sz="3600" dirty="0" smtClean="0"/>
              <a:t> potage avec </a:t>
            </a:r>
            <a:r>
              <a:rPr lang="en-US" sz="3600" b="1" dirty="0" smtClean="0"/>
              <a:t>du pain </a:t>
            </a:r>
            <a:endParaRPr lang="en-US" sz="3600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57" y="1836222"/>
            <a:ext cx="3213100" cy="2527300"/>
          </a:xfrm>
          <a:prstGeom prst="rect">
            <a:avLst/>
          </a:prstGeo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219" y="2067831"/>
            <a:ext cx="2362200" cy="176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99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smtClean="0"/>
              <a:t>Les articles </a:t>
            </a:r>
            <a:r>
              <a:rPr lang="en-US" sz="4000" dirty="0" err="1" smtClean="0"/>
              <a:t>partitifs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4049644"/>
              </p:ext>
            </p:extLst>
          </p:nvPr>
        </p:nvGraphicFramePr>
        <p:xfrm>
          <a:off x="354835" y="1396998"/>
          <a:ext cx="8609413" cy="263386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971155"/>
                <a:gridCol w="2206007"/>
                <a:gridCol w="2247216"/>
                <a:gridCol w="2185035"/>
              </a:tblGrid>
              <a:tr h="80652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Nom </a:t>
                      </a:r>
                      <a:r>
                        <a:rPr lang="en-US" sz="2400" dirty="0" err="1" smtClean="0"/>
                        <a:t>masculin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Nom</a:t>
                      </a:r>
                    </a:p>
                    <a:p>
                      <a:r>
                        <a:rPr lang="en-US" sz="2400" dirty="0" err="1" smtClean="0"/>
                        <a:t>féminin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Nom avec </a:t>
                      </a:r>
                    </a:p>
                    <a:p>
                      <a:r>
                        <a:rPr lang="en-US" sz="2400" dirty="0" err="1" smtClean="0"/>
                        <a:t>une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voyelle</a:t>
                      </a:r>
                      <a:endParaRPr lang="en-US" sz="2400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b="0" dirty="0" smtClean="0"/>
                        <a:t>Nom</a:t>
                      </a:r>
                    </a:p>
                    <a:p>
                      <a:r>
                        <a:rPr lang="en-US" sz="2400" b="0" dirty="0" err="1" smtClean="0"/>
                        <a:t>pluriel</a:t>
                      </a:r>
                      <a:r>
                        <a:rPr lang="en-US" sz="2400" b="0" dirty="0" smtClean="0"/>
                        <a:t> (M &amp; F)</a:t>
                      </a:r>
                      <a:endParaRPr lang="en-US" sz="24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2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89217" y="3025176"/>
            <a:ext cx="7855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du</a:t>
            </a:r>
            <a:endParaRPr lang="en-US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22790" y="3025176"/>
            <a:ext cx="13563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e la </a:t>
            </a:r>
            <a:endParaRPr lang="en-US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153272" y="3025176"/>
            <a:ext cx="12524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d</a:t>
            </a:r>
            <a:r>
              <a:rPr lang="en-US" sz="4000" b="1" dirty="0" smtClean="0"/>
              <a:t>e l’</a:t>
            </a:r>
            <a:endParaRPr lang="en-US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535867" y="3025176"/>
            <a:ext cx="9981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des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441443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smtClean="0"/>
              <a:t>Les articles </a:t>
            </a:r>
            <a:r>
              <a:rPr lang="en-US" sz="4000" dirty="0" err="1" smtClean="0"/>
              <a:t>partitifs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9311401"/>
              </p:ext>
            </p:extLst>
          </p:nvPr>
        </p:nvGraphicFramePr>
        <p:xfrm>
          <a:off x="354835" y="1396998"/>
          <a:ext cx="8609413" cy="263386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774174"/>
                <a:gridCol w="2241062"/>
                <a:gridCol w="2147684"/>
                <a:gridCol w="2446493"/>
              </a:tblGrid>
              <a:tr h="80652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Nom </a:t>
                      </a:r>
                      <a:r>
                        <a:rPr lang="en-US" sz="2400" dirty="0" err="1" smtClean="0"/>
                        <a:t>masculin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Nom</a:t>
                      </a:r>
                    </a:p>
                    <a:p>
                      <a:r>
                        <a:rPr lang="en-US" sz="2400" dirty="0" err="1" smtClean="0"/>
                        <a:t>féminin</a:t>
                      </a:r>
                      <a:r>
                        <a:rPr lang="en-US" sz="2400" dirty="0" smtClean="0"/>
                        <a:t> </a:t>
                      </a:r>
                      <a:endParaRPr lang="en-US" sz="2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Nom avec </a:t>
                      </a:r>
                    </a:p>
                    <a:p>
                      <a:r>
                        <a:rPr lang="en-US" sz="2400" dirty="0" err="1" smtClean="0"/>
                        <a:t>une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voyelle</a:t>
                      </a:r>
                      <a:endParaRPr lang="en-US" sz="2400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b="0" dirty="0" smtClean="0"/>
                        <a:t>Nom</a:t>
                      </a:r>
                    </a:p>
                    <a:p>
                      <a:r>
                        <a:rPr lang="en-US" sz="2400" b="0" dirty="0" err="1" smtClean="0"/>
                        <a:t>pluriel</a:t>
                      </a:r>
                      <a:r>
                        <a:rPr lang="en-US" sz="2400" b="0" dirty="0" smtClean="0"/>
                        <a:t> (M &amp; F)</a:t>
                      </a:r>
                      <a:endParaRPr lang="en-US" sz="2400" b="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2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4835" y="3025176"/>
            <a:ext cx="1643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</a:t>
            </a:r>
            <a:r>
              <a:rPr lang="en-US" sz="2800" b="1" dirty="0" smtClean="0"/>
              <a:t>u pain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14572" y="3025176"/>
            <a:ext cx="18488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</a:t>
            </a:r>
            <a:r>
              <a:rPr lang="en-US" sz="2800" b="1" dirty="0" smtClean="0"/>
              <a:t>e la </a:t>
            </a:r>
            <a:r>
              <a:rPr lang="en-US" sz="2800" b="1" dirty="0" err="1" smtClean="0"/>
              <a:t>salade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05059" y="3025176"/>
            <a:ext cx="15552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</a:t>
            </a:r>
            <a:r>
              <a:rPr lang="en-US" sz="2800" b="1" dirty="0" smtClean="0"/>
              <a:t>e </a:t>
            </a:r>
            <a:r>
              <a:rPr lang="en-US" sz="2800" b="1" dirty="0" err="1" smtClean="0"/>
              <a:t>l’eau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711408" y="3025176"/>
            <a:ext cx="2252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d</a:t>
            </a:r>
            <a:r>
              <a:rPr lang="en-US" sz="2800" b="1" dirty="0" smtClean="0"/>
              <a:t>es pommes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41334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smtClean="0"/>
              <a:t>Les articles </a:t>
            </a:r>
            <a:r>
              <a:rPr lang="en-US" sz="4000" dirty="0" err="1" smtClean="0"/>
              <a:t>partitifs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4958368"/>
              </p:ext>
            </p:extLst>
          </p:nvPr>
        </p:nvGraphicFramePr>
        <p:xfrm>
          <a:off x="1848877" y="1396998"/>
          <a:ext cx="5957490" cy="2068788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5957490"/>
              </a:tblGrid>
              <a:tr h="80652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Avec </a:t>
                      </a:r>
                      <a:r>
                        <a:rPr lang="en-US" sz="2400" dirty="0" err="1" smtClean="0"/>
                        <a:t>une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forme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négative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622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417619" y="2501956"/>
            <a:ext cx="1531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de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99238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smtClean="0"/>
              <a:t>Les articles </a:t>
            </a:r>
            <a:r>
              <a:rPr lang="en-US" sz="4000" dirty="0" err="1" smtClean="0"/>
              <a:t>partitifs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772387"/>
              </p:ext>
            </p:extLst>
          </p:nvPr>
        </p:nvGraphicFramePr>
        <p:xfrm>
          <a:off x="784372" y="1396998"/>
          <a:ext cx="8011796" cy="3196788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8011796"/>
              </a:tblGrid>
              <a:tr h="806525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Avec </a:t>
                      </a:r>
                      <a:r>
                        <a:rPr lang="en-US" sz="2400" dirty="0" err="1" smtClean="0"/>
                        <a:t>une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forme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négative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9026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51260" y="2501956"/>
            <a:ext cx="67045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Je ne </a:t>
            </a:r>
            <a:r>
              <a:rPr lang="en-US" sz="2800" b="1" dirty="0" err="1" smtClean="0"/>
              <a:t>veux</a:t>
            </a:r>
            <a:r>
              <a:rPr lang="en-US" sz="2800" b="1" dirty="0" smtClean="0"/>
              <a:t> pas de pain	(Masc.)</a:t>
            </a:r>
          </a:p>
          <a:p>
            <a:r>
              <a:rPr lang="en-US" sz="2800" b="1" dirty="0" smtClean="0"/>
              <a:t>Je ne </a:t>
            </a:r>
            <a:r>
              <a:rPr lang="en-US" sz="2800" b="1" dirty="0" err="1" smtClean="0"/>
              <a:t>veux</a:t>
            </a:r>
            <a:r>
              <a:rPr lang="en-US" sz="2800" b="1" dirty="0" smtClean="0"/>
              <a:t> pas de </a:t>
            </a:r>
            <a:r>
              <a:rPr lang="en-US" sz="2800" b="1" dirty="0" err="1" smtClean="0"/>
              <a:t>salade</a:t>
            </a:r>
            <a:r>
              <a:rPr lang="en-US" sz="2800" b="1" dirty="0" smtClean="0"/>
              <a:t>	(Fem.)</a:t>
            </a:r>
          </a:p>
          <a:p>
            <a:r>
              <a:rPr lang="en-US" sz="2800" b="1" dirty="0" smtClean="0"/>
              <a:t>Je ne </a:t>
            </a:r>
            <a:r>
              <a:rPr lang="en-US" sz="2800" b="1" dirty="0" err="1" smtClean="0"/>
              <a:t>veux</a:t>
            </a:r>
            <a:r>
              <a:rPr lang="en-US" sz="2800" b="1" dirty="0" smtClean="0"/>
              <a:t> pas </a:t>
            </a:r>
            <a:r>
              <a:rPr lang="en-US" sz="2800" b="1" dirty="0" err="1" smtClean="0"/>
              <a:t>d’eau</a:t>
            </a:r>
            <a:r>
              <a:rPr lang="en-US" sz="2800" b="1" dirty="0" smtClean="0"/>
              <a:t>		(</a:t>
            </a:r>
            <a:r>
              <a:rPr lang="en-US" sz="2800" b="1" dirty="0" err="1" smtClean="0"/>
              <a:t>Voyelle</a:t>
            </a:r>
            <a:r>
              <a:rPr lang="en-US" sz="2800" b="1" dirty="0" smtClean="0"/>
              <a:t>)</a:t>
            </a:r>
          </a:p>
          <a:p>
            <a:r>
              <a:rPr lang="en-US" sz="2800" b="1" dirty="0" smtClean="0"/>
              <a:t>Je ne </a:t>
            </a:r>
            <a:r>
              <a:rPr lang="en-US" sz="2800" b="1" dirty="0" err="1" smtClean="0"/>
              <a:t>veux</a:t>
            </a:r>
            <a:r>
              <a:rPr lang="en-US" sz="2800" b="1" dirty="0" smtClean="0"/>
              <a:t> pas de pommes (</a:t>
            </a:r>
            <a:r>
              <a:rPr lang="en-US" sz="2800" b="1" dirty="0" err="1" smtClean="0"/>
              <a:t>Pluriel</a:t>
            </a:r>
            <a:r>
              <a:rPr lang="en-US" sz="2800" b="1" dirty="0" smtClean="0"/>
              <a:t>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7591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8430364" cy="709611"/>
          </a:xfrm>
        </p:spPr>
        <p:txBody>
          <a:bodyPr/>
          <a:lstStyle/>
          <a:p>
            <a:pPr algn="l"/>
            <a:r>
              <a:rPr lang="en-US" sz="4000" dirty="0" smtClean="0"/>
              <a:t>Les articles </a:t>
            </a:r>
            <a:r>
              <a:rPr lang="en-US" sz="4000" dirty="0" err="1" smtClean="0"/>
              <a:t>indéfinis</a:t>
            </a:r>
            <a:r>
              <a:rPr lang="en-US" sz="4000" dirty="0" smtClean="0"/>
              <a:t> – </a:t>
            </a:r>
            <a:r>
              <a:rPr lang="en-US" sz="4000" dirty="0" err="1" smtClean="0"/>
              <a:t>partitifs</a:t>
            </a:r>
            <a:r>
              <a:rPr lang="en-US" sz="4000" dirty="0" smtClean="0"/>
              <a:t>  </a:t>
            </a:r>
            <a:endParaRPr lang="en-US" sz="4000" dirty="0"/>
          </a:p>
        </p:txBody>
      </p:sp>
      <p:pic>
        <p:nvPicPr>
          <p:cNvPr id="3" name="Picture 2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37" y="1783166"/>
            <a:ext cx="2857500" cy="2857500"/>
          </a:xfrm>
          <a:prstGeom prst="rect">
            <a:avLst/>
          </a:prstGeom>
        </p:spPr>
      </p:pic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485" y="1783167"/>
            <a:ext cx="3289300" cy="285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9472" y="2950481"/>
            <a:ext cx="8511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un 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38814" y="2950481"/>
            <a:ext cx="84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du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78356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8517346" cy="709611"/>
          </a:xfrm>
        </p:spPr>
        <p:txBody>
          <a:bodyPr/>
          <a:lstStyle/>
          <a:p>
            <a:pPr algn="l"/>
            <a:r>
              <a:rPr lang="en-US" sz="4000" dirty="0"/>
              <a:t>Les articles </a:t>
            </a:r>
            <a:r>
              <a:rPr lang="en-US" sz="4000" dirty="0" err="1"/>
              <a:t>indéfinis</a:t>
            </a:r>
            <a:r>
              <a:rPr lang="en-US" sz="4000" dirty="0"/>
              <a:t> – </a:t>
            </a:r>
            <a:r>
              <a:rPr lang="en-US" sz="4000" dirty="0" err="1"/>
              <a:t>partitifs</a:t>
            </a:r>
            <a:r>
              <a:rPr lang="en-US" sz="4000" dirty="0"/>
              <a:t> </a:t>
            </a:r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84" y="2024090"/>
            <a:ext cx="3098800" cy="2628900"/>
          </a:xfrm>
          <a:prstGeom prst="rect">
            <a:avLst/>
          </a:prstGeom>
        </p:spPr>
      </p:pic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54" y="2096446"/>
            <a:ext cx="2567957" cy="255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9472" y="2950481"/>
            <a:ext cx="1175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une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05702" y="2950481"/>
            <a:ext cx="1473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d</a:t>
            </a:r>
            <a:r>
              <a:rPr lang="en-US" sz="4400" b="1" dirty="0" smtClean="0"/>
              <a:t>e la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49086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153211"/>
          </a:xfrm>
        </p:spPr>
        <p:txBody>
          <a:bodyPr/>
          <a:lstStyle/>
          <a:p>
            <a:pPr algn="ctr"/>
            <a:r>
              <a:rPr lang="en-US" sz="4000" dirty="0" err="1" smtClean="0"/>
              <a:t>L’article</a:t>
            </a:r>
            <a:r>
              <a:rPr lang="en-US" sz="4000" dirty="0" smtClean="0"/>
              <a:t> </a:t>
            </a:r>
            <a:r>
              <a:rPr lang="en-US" sz="4000" dirty="0" err="1" smtClean="0"/>
              <a:t>défini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1756901"/>
            <a:ext cx="7784009" cy="4541474"/>
          </a:xfrm>
        </p:spPr>
        <p:txBody>
          <a:bodyPr>
            <a:normAutofit/>
          </a:bodyPr>
          <a:lstStyle/>
          <a:p>
            <a:pPr algn="l"/>
            <a:r>
              <a:rPr lang="en-US" sz="3600" dirty="0" err="1" smtClean="0"/>
              <a:t>Quand</a:t>
            </a:r>
            <a:r>
              <a:rPr lang="en-US" sz="3600" dirty="0" smtClean="0"/>
              <a:t> on </a:t>
            </a:r>
            <a:r>
              <a:rPr lang="en-US" sz="3600" dirty="0" err="1" smtClean="0"/>
              <a:t>parle</a:t>
            </a:r>
            <a:r>
              <a:rPr lang="en-US" sz="3600" dirty="0" smtClean="0"/>
              <a:t> en </a:t>
            </a:r>
            <a:r>
              <a:rPr lang="en-US" sz="3600" dirty="0" err="1" smtClean="0"/>
              <a:t>général</a:t>
            </a:r>
            <a:r>
              <a:rPr lang="en-US" sz="3600" dirty="0" smtClean="0"/>
              <a:t> de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l’on</a:t>
            </a:r>
            <a:r>
              <a:rPr lang="en-US" sz="3600" dirty="0" smtClean="0"/>
              <a:t> </a:t>
            </a:r>
            <a:r>
              <a:rPr lang="en-US" sz="3600" dirty="0" err="1" smtClean="0"/>
              <a:t>aime</a:t>
            </a:r>
            <a:r>
              <a:rPr lang="en-US" sz="3600" dirty="0" smtClean="0"/>
              <a:t> </a:t>
            </a:r>
            <a:r>
              <a:rPr lang="en-US" sz="3600" dirty="0" err="1" smtClean="0"/>
              <a:t>ou</a:t>
            </a:r>
            <a:r>
              <a:rPr lang="en-US" sz="3600" dirty="0" smtClean="0"/>
              <a:t> </a:t>
            </a:r>
            <a:r>
              <a:rPr lang="en-US" sz="3600" dirty="0" err="1" smtClean="0"/>
              <a:t>n’aime</a:t>
            </a:r>
            <a:r>
              <a:rPr lang="en-US" sz="3600" dirty="0" smtClean="0"/>
              <a:t> pas, on </a:t>
            </a:r>
            <a:r>
              <a:rPr lang="en-US" sz="3600" dirty="0" err="1" smtClean="0"/>
              <a:t>utilise</a:t>
            </a:r>
            <a:r>
              <a:rPr lang="en-US" sz="3600" dirty="0" smtClean="0"/>
              <a:t> </a:t>
            </a:r>
            <a:r>
              <a:rPr lang="en-US" sz="3600" dirty="0" err="1" smtClean="0"/>
              <a:t>lES</a:t>
            </a:r>
            <a:r>
              <a:rPr lang="en-US" sz="3600" dirty="0" smtClean="0"/>
              <a:t> ARTICLES DÉFINIS. </a:t>
            </a:r>
          </a:p>
          <a:p>
            <a:pPr algn="l"/>
            <a:endParaRPr lang="en-US" sz="3600" dirty="0"/>
          </a:p>
          <a:p>
            <a:pPr algn="l"/>
            <a:r>
              <a:rPr lang="en-US" sz="3600" dirty="0" smtClean="0"/>
              <a:t> EX. </a:t>
            </a:r>
            <a:r>
              <a:rPr lang="en-US" sz="3600" dirty="0" err="1" smtClean="0"/>
              <a:t>J’aime</a:t>
            </a:r>
            <a:r>
              <a:rPr lang="en-US" sz="3600" dirty="0" smtClean="0"/>
              <a:t> </a:t>
            </a:r>
            <a:r>
              <a:rPr lang="en-US" sz="3600" b="1" u="sng" dirty="0" smtClean="0"/>
              <a:t>la</a:t>
            </a:r>
            <a:r>
              <a:rPr lang="en-US" sz="3600" dirty="0" smtClean="0"/>
              <a:t> glace au </a:t>
            </a:r>
            <a:r>
              <a:rPr lang="en-US" sz="3600" dirty="0" err="1" smtClean="0"/>
              <a:t>chocolat</a:t>
            </a:r>
            <a:r>
              <a:rPr lang="en-US" sz="3600" dirty="0" smtClean="0"/>
              <a:t>. </a:t>
            </a:r>
          </a:p>
          <a:p>
            <a:pPr marL="571500" indent="-571500" algn="l">
              <a:buFont typeface="Wingdings" charset="2"/>
              <a:buChar char="§"/>
            </a:pPr>
            <a:endParaRPr lang="en-US" sz="3600" dirty="0" smtClean="0"/>
          </a:p>
          <a:p>
            <a:pPr marL="571500" indent="-571500" algn="l">
              <a:buFont typeface="Wingdings" charset="2"/>
              <a:buChar char="§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6311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8186814" cy="709611"/>
          </a:xfrm>
        </p:spPr>
        <p:txBody>
          <a:bodyPr/>
          <a:lstStyle/>
          <a:p>
            <a:pPr algn="l"/>
            <a:r>
              <a:rPr lang="en-US" sz="4000" dirty="0"/>
              <a:t>Les articles </a:t>
            </a:r>
            <a:r>
              <a:rPr lang="en-US" sz="4000" dirty="0" err="1"/>
              <a:t>indéfinis</a:t>
            </a:r>
            <a:r>
              <a:rPr lang="en-US" sz="4000" dirty="0"/>
              <a:t> – </a:t>
            </a:r>
            <a:r>
              <a:rPr lang="en-US" sz="4000" dirty="0" err="1"/>
              <a:t>partitifs</a:t>
            </a:r>
            <a:r>
              <a:rPr lang="en-US" sz="4000" dirty="0"/>
              <a:t> </a:t>
            </a:r>
          </a:p>
        </p:txBody>
      </p:sp>
      <p:pic>
        <p:nvPicPr>
          <p:cNvPr id="6" name="Picture 5" descr="images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90" y="1602603"/>
            <a:ext cx="2857500" cy="2857500"/>
          </a:xfrm>
          <a:prstGeom prst="rect">
            <a:avLst/>
          </a:prstGeom>
        </p:spPr>
      </p:pic>
      <p:pic>
        <p:nvPicPr>
          <p:cNvPr id="7" name="Picture 6" descr="images-8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808" y="1857861"/>
            <a:ext cx="2083867" cy="26022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9472" y="2950481"/>
            <a:ext cx="1175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 smtClean="0"/>
              <a:t>une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789410" y="2565760"/>
            <a:ext cx="135919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d</a:t>
            </a:r>
            <a:r>
              <a:rPr lang="en-US" sz="4400" b="1" dirty="0" smtClean="0"/>
              <a:t>e l’ 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45990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8789165" cy="709611"/>
          </a:xfrm>
        </p:spPr>
        <p:txBody>
          <a:bodyPr/>
          <a:lstStyle/>
          <a:p>
            <a:pPr algn="l"/>
            <a:r>
              <a:rPr lang="en-US" sz="4000" dirty="0"/>
              <a:t>Les articles </a:t>
            </a:r>
            <a:r>
              <a:rPr lang="en-US" sz="4000" dirty="0" err="1"/>
              <a:t>indéfinis</a:t>
            </a:r>
            <a:r>
              <a:rPr lang="en-US" sz="4000" dirty="0"/>
              <a:t> – </a:t>
            </a:r>
            <a:r>
              <a:rPr lang="en-US" sz="4000" dirty="0" err="1"/>
              <a:t>partitifs</a:t>
            </a:r>
            <a:r>
              <a:rPr lang="en-US" sz="4000" dirty="0"/>
              <a:t> </a:t>
            </a:r>
          </a:p>
        </p:txBody>
      </p:sp>
      <p:pic>
        <p:nvPicPr>
          <p:cNvPr id="3" name="Picture 2" descr="images-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8" y="1778320"/>
            <a:ext cx="2984500" cy="2717800"/>
          </a:xfrm>
          <a:prstGeom prst="rect">
            <a:avLst/>
          </a:prstGeom>
        </p:spPr>
      </p:pic>
      <p:pic>
        <p:nvPicPr>
          <p:cNvPr id="4" name="Picture 3" descr="images-10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191" y="2035458"/>
            <a:ext cx="2857500" cy="2418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9472" y="2950481"/>
            <a:ext cx="11754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err="1"/>
              <a:t>u</a:t>
            </a:r>
            <a:r>
              <a:rPr lang="en-US" sz="4400" b="1" dirty="0" err="1" smtClean="0"/>
              <a:t>ne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16563" y="2950481"/>
            <a:ext cx="14735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d</a:t>
            </a:r>
            <a:r>
              <a:rPr lang="en-US" sz="4400" b="1" dirty="0" smtClean="0"/>
              <a:t>e la 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51876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err="1" smtClean="0"/>
              <a:t>Mais</a:t>
            </a:r>
            <a:r>
              <a:rPr lang="en-US" sz="4000" dirty="0" smtClean="0"/>
              <a:t> je </a:t>
            </a:r>
            <a:r>
              <a:rPr lang="en-US" sz="4000" dirty="0" smtClean="0">
                <a:solidFill>
                  <a:schemeClr val="accent5"/>
                </a:solidFill>
              </a:rPr>
              <a:t>ne</a:t>
            </a:r>
            <a:r>
              <a:rPr lang="en-US" sz="4000" dirty="0" smtClean="0"/>
              <a:t> </a:t>
            </a:r>
            <a:r>
              <a:rPr lang="en-US" sz="4000" dirty="0" err="1" smtClean="0"/>
              <a:t>veux</a:t>
            </a:r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9C0001"/>
                </a:solidFill>
              </a:rPr>
              <a:t>pas</a:t>
            </a:r>
            <a:endParaRPr lang="en-US" sz="4000" dirty="0"/>
          </a:p>
        </p:txBody>
      </p:sp>
      <p:pic>
        <p:nvPicPr>
          <p:cNvPr id="3" name="Picture 2" descr="images-2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37" y="1783166"/>
            <a:ext cx="2857500" cy="2857500"/>
          </a:xfrm>
          <a:prstGeom prst="rect">
            <a:avLst/>
          </a:prstGeom>
        </p:spPr>
      </p:pic>
      <p:pic>
        <p:nvPicPr>
          <p:cNvPr id="6" name="Picture 5" descr="images-3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403" y="1783167"/>
            <a:ext cx="3289300" cy="28575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9472" y="2950481"/>
            <a:ext cx="836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5"/>
                </a:solidFill>
              </a:rPr>
              <a:t>de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938814" y="2950481"/>
            <a:ext cx="8456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86482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284" y="485520"/>
            <a:ext cx="8599407" cy="709611"/>
          </a:xfrm>
        </p:spPr>
        <p:txBody>
          <a:bodyPr/>
          <a:lstStyle/>
          <a:p>
            <a:pPr algn="l"/>
            <a:r>
              <a:rPr lang="en-US" sz="4000" dirty="0" err="1"/>
              <a:t>Mais</a:t>
            </a:r>
            <a:r>
              <a:rPr lang="en-US" sz="4000" dirty="0"/>
              <a:t> je </a:t>
            </a:r>
            <a:r>
              <a:rPr lang="en-US" sz="4000" dirty="0">
                <a:solidFill>
                  <a:schemeClr val="accent5"/>
                </a:solidFill>
              </a:rPr>
              <a:t>ne</a:t>
            </a:r>
            <a:r>
              <a:rPr lang="en-US" sz="4000" dirty="0"/>
              <a:t>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9C0001"/>
                </a:solidFill>
              </a:rPr>
              <a:t>pas</a:t>
            </a:r>
            <a:endParaRPr lang="en-US" sz="4000" dirty="0"/>
          </a:p>
        </p:txBody>
      </p:sp>
      <p:pic>
        <p:nvPicPr>
          <p:cNvPr id="4" name="Picture 3" descr="images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84" y="2024090"/>
            <a:ext cx="3098800" cy="2628900"/>
          </a:xfrm>
          <a:prstGeom prst="rect">
            <a:avLst/>
          </a:prstGeom>
        </p:spPr>
      </p:pic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654" y="2096446"/>
            <a:ext cx="2567957" cy="25565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9472" y="2950481"/>
            <a:ext cx="836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405702" y="2950481"/>
            <a:ext cx="836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de</a:t>
            </a:r>
            <a:endParaRPr lang="en-US" sz="4400" b="1" dirty="0">
              <a:solidFill>
                <a:srgbClr val="9C0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753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err="1"/>
              <a:t>Mais</a:t>
            </a:r>
            <a:r>
              <a:rPr lang="en-US" sz="4000" dirty="0"/>
              <a:t> je </a:t>
            </a:r>
            <a:r>
              <a:rPr lang="en-US" sz="4000" dirty="0">
                <a:solidFill>
                  <a:schemeClr val="accent5"/>
                </a:solidFill>
              </a:rPr>
              <a:t>ne</a:t>
            </a:r>
            <a:r>
              <a:rPr lang="en-US" sz="4000" dirty="0"/>
              <a:t>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9C0001"/>
                </a:solidFill>
              </a:rPr>
              <a:t>pas</a:t>
            </a:r>
            <a:endParaRPr lang="en-US" sz="4000" dirty="0"/>
          </a:p>
        </p:txBody>
      </p:sp>
      <p:pic>
        <p:nvPicPr>
          <p:cNvPr id="6" name="Picture 5" descr="images-7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90" y="1602603"/>
            <a:ext cx="2857500" cy="2857500"/>
          </a:xfrm>
          <a:prstGeom prst="rect">
            <a:avLst/>
          </a:prstGeom>
        </p:spPr>
      </p:pic>
      <p:pic>
        <p:nvPicPr>
          <p:cNvPr id="7" name="Picture 6" descr="images-8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4808" y="1857861"/>
            <a:ext cx="2083867" cy="26022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99472" y="2950481"/>
            <a:ext cx="698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d’</a:t>
            </a:r>
            <a:r>
              <a:rPr lang="en-US" sz="4400" b="1" dirty="0" smtClean="0"/>
              <a:t>  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138662" y="2715151"/>
            <a:ext cx="6985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d’   </a:t>
            </a:r>
            <a:endParaRPr lang="en-US" sz="4400" b="1" dirty="0">
              <a:solidFill>
                <a:srgbClr val="9C0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443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4835" y="485520"/>
            <a:ext cx="5583979" cy="709611"/>
          </a:xfrm>
        </p:spPr>
        <p:txBody>
          <a:bodyPr/>
          <a:lstStyle/>
          <a:p>
            <a:pPr algn="l"/>
            <a:r>
              <a:rPr lang="en-US" sz="4000" dirty="0" err="1"/>
              <a:t>Mais</a:t>
            </a:r>
            <a:r>
              <a:rPr lang="en-US" sz="4000" dirty="0"/>
              <a:t> je </a:t>
            </a:r>
            <a:r>
              <a:rPr lang="en-US" sz="4000" dirty="0">
                <a:solidFill>
                  <a:schemeClr val="accent5"/>
                </a:solidFill>
              </a:rPr>
              <a:t>ne</a:t>
            </a:r>
            <a:r>
              <a:rPr lang="en-US" sz="4000" dirty="0"/>
              <a:t> </a:t>
            </a:r>
            <a:r>
              <a:rPr lang="en-US" sz="4000" dirty="0" err="1"/>
              <a:t>veux</a:t>
            </a:r>
            <a:r>
              <a:rPr lang="en-US" sz="4000" dirty="0"/>
              <a:t> </a:t>
            </a:r>
            <a:r>
              <a:rPr lang="en-US" sz="4000" dirty="0">
                <a:solidFill>
                  <a:srgbClr val="9C0001"/>
                </a:solidFill>
              </a:rPr>
              <a:t>pas</a:t>
            </a:r>
            <a:endParaRPr lang="en-US" sz="4000" dirty="0"/>
          </a:p>
        </p:txBody>
      </p:sp>
      <p:pic>
        <p:nvPicPr>
          <p:cNvPr id="3" name="Picture 2" descr="images-9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08" y="2361022"/>
            <a:ext cx="2984500" cy="2717800"/>
          </a:xfrm>
          <a:prstGeom prst="rect">
            <a:avLst/>
          </a:prstGeom>
        </p:spPr>
      </p:pic>
      <p:pic>
        <p:nvPicPr>
          <p:cNvPr id="4" name="Picture 3" descr="images-10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191" y="2035458"/>
            <a:ext cx="2857500" cy="24184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53115" y="4309381"/>
            <a:ext cx="836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de</a:t>
            </a:r>
            <a:r>
              <a:rPr lang="en-US" sz="4400" b="1" dirty="0" smtClean="0"/>
              <a:t> </a:t>
            </a:r>
            <a:endParaRPr lang="en-US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16563" y="2950481"/>
            <a:ext cx="8365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9C0001"/>
                </a:solidFill>
              </a:rPr>
              <a:t>de</a:t>
            </a:r>
            <a:endParaRPr lang="en-US" sz="4400" b="1" dirty="0">
              <a:solidFill>
                <a:srgbClr val="9C000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454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836222"/>
          </a:xfrm>
        </p:spPr>
        <p:txBody>
          <a:bodyPr/>
          <a:lstStyle/>
          <a:p>
            <a:pPr algn="l"/>
            <a:r>
              <a:rPr lang="en-US" sz="4000" dirty="0" smtClean="0"/>
              <a:t>On </a:t>
            </a:r>
            <a:r>
              <a:rPr lang="en-US" sz="4000" dirty="0" err="1" smtClean="0"/>
              <a:t>utilise</a:t>
            </a:r>
            <a:r>
              <a:rPr lang="en-US" sz="4000" dirty="0" smtClean="0"/>
              <a:t> du – de la – de l’ – des – de -  avec les </a:t>
            </a:r>
            <a:r>
              <a:rPr lang="en-US" sz="4000" dirty="0" err="1" smtClean="0"/>
              <a:t>verbes</a:t>
            </a:r>
            <a:r>
              <a:rPr lang="en-US" sz="4000" dirty="0" smtClean="0"/>
              <a:t> </a:t>
            </a:r>
            <a:r>
              <a:rPr lang="en-US" sz="4000" dirty="0" err="1" smtClean="0"/>
              <a:t>suivants</a:t>
            </a:r>
            <a:r>
              <a:rPr lang="en-US" sz="4000" dirty="0" smtClean="0"/>
              <a:t> pour </a:t>
            </a:r>
            <a:r>
              <a:rPr lang="en-US" sz="4000" dirty="0" err="1" smtClean="0"/>
              <a:t>exprimer</a:t>
            </a:r>
            <a:r>
              <a:rPr lang="en-US" sz="4000" dirty="0" smtClean="0"/>
              <a:t> </a:t>
            </a:r>
            <a:r>
              <a:rPr lang="en-US" sz="4000" dirty="0" err="1" smtClean="0"/>
              <a:t>que</a:t>
            </a:r>
            <a:r>
              <a:rPr lang="en-US" sz="4000" dirty="0" smtClean="0"/>
              <a:t> </a:t>
            </a:r>
            <a:r>
              <a:rPr lang="en-US" sz="4000" dirty="0" err="1" smtClean="0"/>
              <a:t>l’on</a:t>
            </a:r>
            <a:r>
              <a:rPr lang="en-US" sz="4000" dirty="0" smtClean="0"/>
              <a:t> </a:t>
            </a:r>
            <a:r>
              <a:rPr lang="en-US" sz="4000" dirty="0" err="1" smtClean="0"/>
              <a:t>peut</a:t>
            </a:r>
            <a:r>
              <a:rPr lang="en-US" sz="4000" dirty="0" smtClean="0"/>
              <a:t> </a:t>
            </a:r>
            <a:r>
              <a:rPr lang="en-US" sz="4000" dirty="0" err="1" smtClean="0"/>
              <a:t>une</a:t>
            </a:r>
            <a:r>
              <a:rPr lang="en-US" sz="4000" dirty="0" smtClean="0"/>
              <a:t> portion 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2240871"/>
            <a:ext cx="7784009" cy="4057503"/>
          </a:xfrm>
        </p:spPr>
        <p:txBody>
          <a:bodyPr>
            <a:normAutofit/>
          </a:bodyPr>
          <a:lstStyle/>
          <a:p>
            <a:pPr marL="571500" indent="-571500" algn="l">
              <a:buFont typeface="Wingdings" charset="2"/>
              <a:buChar char="§"/>
            </a:pPr>
            <a:r>
              <a:rPr lang="en-US" sz="3600" dirty="0" smtClean="0"/>
              <a:t>Manger</a:t>
            </a:r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Boire</a:t>
            </a:r>
            <a:endParaRPr lang="en-US" sz="3600" dirty="0" smtClean="0"/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Prendre</a:t>
            </a:r>
            <a:endParaRPr lang="en-US" sz="3600" dirty="0" smtClean="0"/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Vouloir</a:t>
            </a:r>
            <a:endParaRPr lang="en-US" sz="3600" dirty="0" smtClean="0"/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Acheter</a:t>
            </a:r>
            <a:endParaRPr lang="en-US" sz="3600" dirty="0" smtClean="0"/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smtClean="0"/>
              <a:t>Donner , etc…… </a:t>
            </a:r>
          </a:p>
          <a:p>
            <a:pPr marL="571500" indent="-571500" algn="l">
              <a:buFont typeface="Wingdings" charset="2"/>
              <a:buChar char="§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0236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7772400" cy="1143000"/>
          </a:xfrm>
        </p:spPr>
        <p:txBody>
          <a:bodyPr/>
          <a:lstStyle/>
          <a:p>
            <a:pPr eaLnBrk="1" hangingPunct="1"/>
            <a:r>
              <a:rPr lang="fr-FR" smtClean="0"/>
              <a:t>Les articles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190352"/>
              </p:ext>
            </p:extLst>
          </p:nvPr>
        </p:nvGraphicFramePr>
        <p:xfrm>
          <a:off x="117567" y="1295400"/>
          <a:ext cx="8686799" cy="5829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411"/>
                <a:gridCol w="2729411"/>
                <a:gridCol w="3227977"/>
              </a:tblGrid>
              <a:tr h="1457325"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DÉFINI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INDÉFINI</a:t>
                      </a:r>
                      <a:endParaRPr lang="fr-FR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PARTITIF</a:t>
                      </a:r>
                      <a:endParaRPr lang="fr-FR" sz="2800" dirty="0"/>
                    </a:p>
                  </a:txBody>
                  <a:tcPr anchor="ctr"/>
                </a:tc>
              </a:tr>
              <a:tr h="145732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 (L’)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DU (DE L’)</a:t>
                      </a:r>
                      <a:endParaRPr lang="fr-FR" dirty="0"/>
                    </a:p>
                  </a:txBody>
                  <a:tcPr/>
                </a:tc>
              </a:tr>
              <a:tr h="145732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LA (L’)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UNE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DE LA (DE L’)</a:t>
                      </a:r>
                      <a:endParaRPr lang="fr-FR" dirty="0"/>
                    </a:p>
                  </a:txBody>
                  <a:tcPr/>
                </a:tc>
              </a:tr>
              <a:tr h="1457325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LES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DES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DES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40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2000" y="4536282"/>
            <a:ext cx="142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0" name="AutoShape 6"/>
          <p:cNvSpPr>
            <a:spLocks noChangeArrowheads="1"/>
          </p:cNvSpPr>
          <p:nvPr/>
        </p:nvSpPr>
        <p:spPr bwMode="auto">
          <a:xfrm>
            <a:off x="5660231" y="4636294"/>
            <a:ext cx="1023938" cy="433388"/>
          </a:xfrm>
          <a:prstGeom prst="rightArrow">
            <a:avLst>
              <a:gd name="adj1" fmla="val 50000"/>
              <a:gd name="adj2" fmla="val 475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6411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6615" y="3152775"/>
            <a:ext cx="133985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2" name="AutoShape 6"/>
          <p:cNvSpPr>
            <a:spLocks noChangeArrowheads="1"/>
          </p:cNvSpPr>
          <p:nvPr/>
        </p:nvSpPr>
        <p:spPr bwMode="auto">
          <a:xfrm>
            <a:off x="5819503" y="3214687"/>
            <a:ext cx="1023938" cy="433388"/>
          </a:xfrm>
          <a:prstGeom prst="rightArrow">
            <a:avLst>
              <a:gd name="adj1" fmla="val 50000"/>
              <a:gd name="adj2" fmla="val 475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6413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267200"/>
            <a:ext cx="1524000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41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795588"/>
            <a:ext cx="1143000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5" name="Cloud Callout 10"/>
          <p:cNvSpPr>
            <a:spLocks noChangeArrowheads="1"/>
          </p:cNvSpPr>
          <p:nvPr/>
        </p:nvSpPr>
        <p:spPr bwMode="auto">
          <a:xfrm>
            <a:off x="762000" y="2819400"/>
            <a:ext cx="1447800" cy="990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pic>
        <p:nvPicPr>
          <p:cNvPr id="16416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971800"/>
            <a:ext cx="76200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17" name="Cloud Callout 12"/>
          <p:cNvSpPr>
            <a:spLocks noChangeArrowheads="1"/>
          </p:cNvSpPr>
          <p:nvPr/>
        </p:nvSpPr>
        <p:spPr bwMode="auto">
          <a:xfrm>
            <a:off x="838200" y="4191000"/>
            <a:ext cx="1447800" cy="10668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pic>
        <p:nvPicPr>
          <p:cNvPr id="16418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343400"/>
            <a:ext cx="9604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loud Callout 12"/>
          <p:cNvSpPr>
            <a:spLocks noChangeArrowheads="1"/>
          </p:cNvSpPr>
          <p:nvPr/>
        </p:nvSpPr>
        <p:spPr bwMode="auto">
          <a:xfrm>
            <a:off x="838200" y="5638800"/>
            <a:ext cx="1447800" cy="10668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pic>
        <p:nvPicPr>
          <p:cNvPr id="16" name="Picture 2" descr="http://www.istockphoto.com/file_thumbview_approve/8779964/2/istockphoto_8779964-peas-in-spoon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5918993"/>
            <a:ext cx="1676400" cy="1116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AutoShape 6"/>
          <p:cNvSpPr>
            <a:spLocks noChangeArrowheads="1"/>
          </p:cNvSpPr>
          <p:nvPr/>
        </p:nvSpPr>
        <p:spPr bwMode="auto">
          <a:xfrm>
            <a:off x="5812677" y="6172200"/>
            <a:ext cx="1023938" cy="433387"/>
          </a:xfrm>
          <a:prstGeom prst="rightArrow">
            <a:avLst>
              <a:gd name="adj1" fmla="val 50000"/>
              <a:gd name="adj2" fmla="val 475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pic>
        <p:nvPicPr>
          <p:cNvPr id="17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791200"/>
            <a:ext cx="10255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715000"/>
            <a:ext cx="14478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883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4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4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 nodeType="clickPar">
                      <p:stCondLst>
                        <p:cond delay="indefinite"/>
                      </p:stCondLst>
                      <p:childTnLst>
                        <p:par>
                          <p:cTn id="7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nimBg="1"/>
      <p:bldP spid="16412" grpId="0" animBg="1"/>
      <p:bldP spid="16415" grpId="0" animBg="1"/>
      <p:bldP spid="16417" grpId="0" animBg="1"/>
      <p:bldP spid="14" grpId="0" animBg="1"/>
      <p:bldP spid="1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836222"/>
          </a:xfrm>
        </p:spPr>
        <p:txBody>
          <a:bodyPr/>
          <a:lstStyle/>
          <a:p>
            <a:pPr algn="l"/>
            <a:r>
              <a:rPr lang="en-US" sz="4000" dirty="0" err="1" smtClean="0"/>
              <a:t>Prenez</a:t>
            </a:r>
            <a:r>
              <a:rPr lang="en-US" sz="4000" dirty="0" smtClean="0"/>
              <a:t> </a:t>
            </a:r>
            <a:r>
              <a:rPr lang="en-US" sz="4000" dirty="0" err="1" smtClean="0"/>
              <a:t>votre</a:t>
            </a:r>
            <a:r>
              <a:rPr lang="en-US" sz="4000" dirty="0" smtClean="0"/>
              <a:t> </a:t>
            </a:r>
            <a:r>
              <a:rPr lang="en-US" sz="4000" dirty="0" err="1" smtClean="0"/>
              <a:t>livre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page 144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2240871"/>
            <a:ext cx="7784009" cy="4057503"/>
          </a:xfrm>
        </p:spPr>
        <p:txBody>
          <a:bodyPr>
            <a:normAutofit/>
          </a:bodyPr>
          <a:lstStyle/>
          <a:p>
            <a:pPr marL="571500" indent="-571500" algn="l">
              <a:buFont typeface="Wingdings" charset="2"/>
              <a:buChar char="§"/>
            </a:pPr>
            <a:r>
              <a:rPr lang="en-US" sz="3600" dirty="0" smtClean="0"/>
              <a:t>Pour </a:t>
            </a:r>
            <a:r>
              <a:rPr lang="en-US" sz="3600" dirty="0" err="1" smtClean="0"/>
              <a:t>célébrer</a:t>
            </a:r>
            <a:r>
              <a:rPr lang="en-US" sz="3600" dirty="0" smtClean="0"/>
              <a:t> </a:t>
            </a:r>
            <a:r>
              <a:rPr lang="en-US" sz="3600" dirty="0" err="1" smtClean="0"/>
              <a:t>l’anniversaire</a:t>
            </a:r>
            <a:r>
              <a:rPr lang="en-US" sz="3600" dirty="0" smtClean="0"/>
              <a:t> de </a:t>
            </a:r>
            <a:r>
              <a:rPr lang="en-US" sz="3600" dirty="0" err="1" smtClean="0"/>
              <a:t>vos</a:t>
            </a:r>
            <a:r>
              <a:rPr lang="en-US" sz="3600" dirty="0" smtClean="0"/>
              <a:t> parents,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allez</a:t>
            </a:r>
            <a:r>
              <a:rPr lang="en-US" sz="3600" dirty="0" smtClean="0"/>
              <a:t> </a:t>
            </a:r>
            <a:r>
              <a:rPr lang="en-US" sz="3600" dirty="0" err="1" smtClean="0"/>
              <a:t>préparer</a:t>
            </a:r>
            <a:r>
              <a:rPr lang="en-US" sz="3600" dirty="0" smtClean="0"/>
              <a:t> un bon </a:t>
            </a:r>
            <a:r>
              <a:rPr lang="en-US" sz="3600" dirty="0" err="1" smtClean="0"/>
              <a:t>dîner</a:t>
            </a:r>
            <a:r>
              <a:rPr lang="en-US" sz="3600" dirty="0" smtClean="0"/>
              <a:t>. </a:t>
            </a:r>
            <a:r>
              <a:rPr lang="en-US" sz="3600" dirty="0" err="1" smtClean="0"/>
              <a:t>Demandez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vos</a:t>
            </a:r>
            <a:r>
              <a:rPr lang="en-US" sz="3600" dirty="0" smtClean="0"/>
              <a:t> parents </a:t>
            </a:r>
            <a:r>
              <a:rPr lang="en-US" sz="3600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qu’ils</a:t>
            </a:r>
            <a:r>
              <a:rPr lang="en-US" sz="3600" dirty="0" smtClean="0"/>
              <a:t> </a:t>
            </a:r>
            <a:r>
              <a:rPr lang="en-US" sz="3600" dirty="0" err="1" smtClean="0"/>
              <a:t>veulent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0870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836222"/>
          </a:xfrm>
        </p:spPr>
        <p:txBody>
          <a:bodyPr/>
          <a:lstStyle/>
          <a:p>
            <a:pPr algn="l"/>
            <a:r>
              <a:rPr lang="en-US" sz="4000" dirty="0" err="1" smtClean="0"/>
              <a:t>Prenez</a:t>
            </a:r>
            <a:r>
              <a:rPr lang="en-US" sz="4000" dirty="0" smtClean="0"/>
              <a:t> </a:t>
            </a:r>
            <a:r>
              <a:rPr lang="en-US" sz="4000" dirty="0" err="1" smtClean="0"/>
              <a:t>votre</a:t>
            </a:r>
            <a:r>
              <a:rPr lang="en-US" sz="4000" dirty="0" smtClean="0"/>
              <a:t> </a:t>
            </a:r>
            <a:r>
              <a:rPr lang="en-US" sz="4000" dirty="0" err="1" smtClean="0"/>
              <a:t>livre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page 144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2240871"/>
            <a:ext cx="7784009" cy="4057503"/>
          </a:xfrm>
        </p:spPr>
        <p:txBody>
          <a:bodyPr>
            <a:normAutofit/>
          </a:bodyPr>
          <a:lstStyle/>
          <a:p>
            <a:pPr marL="571500" indent="-571500" algn="l">
              <a:buFont typeface="Wingdings" charset="2"/>
              <a:buChar char="§"/>
            </a:pPr>
            <a:r>
              <a:rPr lang="en-US" sz="3600" dirty="0" smtClean="0"/>
              <a:t>Avec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r>
              <a:rPr lang="en-US" sz="3600" dirty="0" smtClean="0"/>
              <a:t>, </a:t>
            </a:r>
            <a:r>
              <a:rPr lang="en-US" sz="3600" dirty="0" err="1" smtClean="0"/>
              <a:t>jouez</a:t>
            </a:r>
            <a:r>
              <a:rPr lang="en-US" sz="3600" dirty="0" smtClean="0"/>
              <a:t> </a:t>
            </a:r>
            <a:r>
              <a:rPr lang="en-US" sz="3600" dirty="0" err="1" smtClean="0"/>
              <a:t>cette</a:t>
            </a:r>
            <a:r>
              <a:rPr lang="en-US" sz="3600" dirty="0" smtClean="0"/>
              <a:t> scène. </a:t>
            </a:r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smtClean="0"/>
              <a:t>Changer de </a:t>
            </a:r>
            <a:r>
              <a:rPr lang="en-US" sz="3600" dirty="0" err="1" smtClean="0"/>
              <a:t>rôle</a:t>
            </a:r>
            <a:r>
              <a:rPr lang="en-US" sz="3600" dirty="0" smtClean="0"/>
              <a:t> après </a:t>
            </a:r>
            <a:r>
              <a:rPr lang="en-US" sz="3600" dirty="0" err="1" smtClean="0"/>
              <a:t>chaque</a:t>
            </a:r>
            <a:r>
              <a:rPr lang="en-US" sz="3600" dirty="0" smtClean="0"/>
              <a:t> phrase.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4731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836222"/>
          </a:xfrm>
        </p:spPr>
        <p:txBody>
          <a:bodyPr/>
          <a:lstStyle/>
          <a:p>
            <a:pPr algn="l"/>
            <a:r>
              <a:rPr lang="en-US" sz="4000" dirty="0" smtClean="0"/>
              <a:t>On </a:t>
            </a:r>
            <a:r>
              <a:rPr lang="en-US" sz="4000" dirty="0" err="1" smtClean="0"/>
              <a:t>utilise</a:t>
            </a:r>
            <a:r>
              <a:rPr lang="en-US" sz="4000" dirty="0" smtClean="0"/>
              <a:t> les article </a:t>
            </a:r>
            <a:r>
              <a:rPr lang="en-US" sz="4000" dirty="0" err="1" smtClean="0"/>
              <a:t>définis</a:t>
            </a:r>
            <a:r>
              <a:rPr lang="en-US" sz="4000" dirty="0" smtClean="0"/>
              <a:t> – le – la les -  avec les </a:t>
            </a:r>
            <a:r>
              <a:rPr lang="en-US" sz="4000" dirty="0" err="1" smtClean="0"/>
              <a:t>verbes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2240871"/>
            <a:ext cx="7784009" cy="4057503"/>
          </a:xfrm>
        </p:spPr>
        <p:txBody>
          <a:bodyPr>
            <a:normAutofit/>
          </a:bodyPr>
          <a:lstStyle/>
          <a:p>
            <a:pPr marL="571500" indent="-571500" algn="l">
              <a:buFont typeface="Wingdings" charset="2"/>
              <a:buChar char="§"/>
            </a:pPr>
            <a:r>
              <a:rPr lang="en-US" sz="3600" dirty="0" smtClean="0"/>
              <a:t>Aimer</a:t>
            </a:r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/>
              <a:t>A</a:t>
            </a:r>
            <a:r>
              <a:rPr lang="en-US" sz="3600" dirty="0" smtClean="0"/>
              <a:t>dorer</a:t>
            </a:r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Préférer</a:t>
            </a:r>
            <a:endParaRPr lang="en-US" sz="3600" dirty="0" smtClean="0"/>
          </a:p>
          <a:p>
            <a:pPr marL="571500" indent="-571500" algn="l">
              <a:buFont typeface="Wingdings" charset="2"/>
              <a:buChar char="§"/>
            </a:pPr>
            <a:endParaRPr lang="en-US" sz="3600" dirty="0"/>
          </a:p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J’aime</a:t>
            </a:r>
            <a:r>
              <a:rPr lang="en-US" sz="3600" dirty="0" smtClean="0"/>
              <a:t> la glace au </a:t>
            </a:r>
            <a:r>
              <a:rPr lang="en-US" sz="3600" dirty="0" err="1" smtClean="0"/>
              <a:t>chocolat</a:t>
            </a:r>
            <a:r>
              <a:rPr lang="en-US" sz="3600" dirty="0" smtClean="0"/>
              <a:t>. Je </a:t>
            </a:r>
            <a:r>
              <a:rPr lang="en-US" sz="3600" dirty="0" err="1" smtClean="0"/>
              <a:t>déteste</a:t>
            </a:r>
            <a:r>
              <a:rPr lang="en-US" sz="3600" dirty="0" smtClean="0"/>
              <a:t> les escargots. </a:t>
            </a:r>
          </a:p>
          <a:p>
            <a:pPr marL="571500" indent="-571500" algn="l">
              <a:buFont typeface="Wingdings" charset="2"/>
              <a:buChar char="§"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6371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836222"/>
          </a:xfrm>
        </p:spPr>
        <p:txBody>
          <a:bodyPr/>
          <a:lstStyle/>
          <a:p>
            <a:pPr algn="l"/>
            <a:r>
              <a:rPr lang="en-US" sz="4000" dirty="0" err="1" smtClean="0"/>
              <a:t>Prenez</a:t>
            </a:r>
            <a:r>
              <a:rPr lang="en-US" sz="4000" dirty="0" smtClean="0"/>
              <a:t> </a:t>
            </a:r>
            <a:r>
              <a:rPr lang="en-US" sz="4000" dirty="0" err="1" smtClean="0"/>
              <a:t>votre</a:t>
            </a:r>
            <a:r>
              <a:rPr lang="en-US" sz="4000" dirty="0" smtClean="0"/>
              <a:t> </a:t>
            </a:r>
            <a:r>
              <a:rPr lang="en-US" sz="4000" dirty="0" err="1" smtClean="0"/>
              <a:t>livre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page 144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2240871"/>
            <a:ext cx="7784009" cy="4057503"/>
          </a:xfrm>
        </p:spPr>
        <p:txBody>
          <a:bodyPr>
            <a:normAutofit/>
          </a:bodyPr>
          <a:lstStyle/>
          <a:p>
            <a:pPr marL="571500" indent="-571500" algn="l">
              <a:buFont typeface="Wingdings" charset="2"/>
              <a:buChar char="§"/>
            </a:pPr>
            <a:r>
              <a:rPr lang="en-US" sz="3600" dirty="0" err="1" smtClean="0"/>
              <a:t>Modèle</a:t>
            </a:r>
            <a:r>
              <a:rPr lang="en-US" sz="3600" dirty="0" smtClean="0"/>
              <a:t>:</a:t>
            </a:r>
          </a:p>
          <a:p>
            <a:pPr marL="571500" indent="-571500" algn="l">
              <a:buFont typeface="Wingdings" charset="2"/>
              <a:buChar char="§"/>
            </a:pPr>
            <a:endParaRPr lang="en-US" sz="3600" dirty="0"/>
          </a:p>
          <a:p>
            <a:pPr algn="l"/>
            <a:r>
              <a:rPr lang="en-US" sz="3600" i="1" dirty="0" err="1" smtClean="0"/>
              <a:t>Vous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voulez</a:t>
            </a:r>
            <a:r>
              <a:rPr lang="en-US" sz="3600" i="1" dirty="0" smtClean="0"/>
              <a:t> des crudités </a:t>
            </a:r>
            <a:r>
              <a:rPr lang="en-US" sz="3600" i="1" dirty="0" err="1" smtClean="0"/>
              <a:t>ou</a:t>
            </a:r>
            <a:r>
              <a:rPr lang="en-US" sz="3600" i="1" dirty="0" smtClean="0"/>
              <a:t> du </a:t>
            </a:r>
            <a:r>
              <a:rPr lang="en-US" sz="3600" i="1" dirty="0" err="1" smtClean="0"/>
              <a:t>saucisson</a:t>
            </a:r>
            <a:r>
              <a:rPr lang="en-US" sz="3600" i="1" dirty="0" smtClean="0"/>
              <a:t> :</a:t>
            </a:r>
          </a:p>
          <a:p>
            <a:pPr algn="l"/>
            <a:r>
              <a:rPr lang="en-US" sz="3600" i="1" dirty="0" smtClean="0"/>
              <a:t>Nous </a:t>
            </a:r>
            <a:r>
              <a:rPr lang="en-US" sz="3600" i="1" dirty="0" err="1" smtClean="0"/>
              <a:t>voulons</a:t>
            </a:r>
            <a:r>
              <a:rPr lang="en-US" sz="3600" i="1" dirty="0" smtClean="0"/>
              <a:t> des crudités. 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53228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536" y="220998"/>
            <a:ext cx="8340952" cy="1836222"/>
          </a:xfrm>
        </p:spPr>
        <p:txBody>
          <a:bodyPr/>
          <a:lstStyle/>
          <a:p>
            <a:pPr algn="l"/>
            <a:r>
              <a:rPr lang="en-US" sz="4000" dirty="0" err="1" smtClean="0"/>
              <a:t>Prenez</a:t>
            </a:r>
            <a:r>
              <a:rPr lang="en-US" sz="4000" dirty="0" smtClean="0"/>
              <a:t> </a:t>
            </a:r>
            <a:r>
              <a:rPr lang="en-US" sz="4000" dirty="0" err="1" smtClean="0"/>
              <a:t>votre</a:t>
            </a:r>
            <a:r>
              <a:rPr lang="en-US" sz="4000" dirty="0" smtClean="0"/>
              <a:t> </a:t>
            </a:r>
            <a:r>
              <a:rPr lang="en-US" sz="4000" dirty="0" err="1" smtClean="0"/>
              <a:t>livre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page 144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8941" y="2240871"/>
            <a:ext cx="7784009" cy="4057503"/>
          </a:xfrm>
        </p:spPr>
        <p:txBody>
          <a:bodyPr>
            <a:normAutofit/>
          </a:bodyPr>
          <a:lstStyle/>
          <a:p>
            <a:pPr algn="ctr"/>
            <a:r>
              <a:rPr lang="en-US" sz="4800" i="1" dirty="0" err="1" smtClean="0"/>
              <a:t>Vous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avez</a:t>
            </a:r>
            <a:r>
              <a:rPr lang="en-US" sz="4800" i="1" dirty="0" smtClean="0"/>
              <a:t> </a:t>
            </a:r>
            <a:r>
              <a:rPr lang="en-US" sz="4800" i="1" dirty="0" err="1" smtClean="0"/>
              <a:t>compris</a:t>
            </a:r>
            <a:r>
              <a:rPr lang="en-US" sz="4800" i="1" dirty="0" smtClean="0"/>
              <a:t>!</a:t>
            </a:r>
          </a:p>
          <a:p>
            <a:pPr algn="ctr"/>
            <a:endParaRPr lang="en-US" sz="4800" i="1" dirty="0"/>
          </a:p>
          <a:p>
            <a:pPr algn="ctr"/>
            <a:r>
              <a:rPr lang="en-US" sz="4800" i="1" dirty="0" err="1" smtClean="0"/>
              <a:t>Allons</a:t>
            </a:r>
            <a:r>
              <a:rPr lang="en-US" sz="4800" i="1" dirty="0" smtClean="0"/>
              <a:t>-y</a:t>
            </a:r>
            <a:endParaRPr lang="en-US" sz="4800" i="1" dirty="0"/>
          </a:p>
        </p:txBody>
      </p:sp>
    </p:spTree>
    <p:extLst>
      <p:ext uri="{BB962C8B-B14F-4D97-AF65-F5344CB8AC3E}">
        <p14:creationId xmlns:p14="http://schemas.microsoft.com/office/powerpoint/2010/main" val="122326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loud Callout 6"/>
          <p:cNvSpPr>
            <a:spLocks noChangeArrowheads="1"/>
          </p:cNvSpPr>
          <p:nvPr/>
        </p:nvSpPr>
        <p:spPr bwMode="auto">
          <a:xfrm>
            <a:off x="2057400" y="13716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smtClean="0"/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49786" y="54483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3600" i="1" dirty="0" smtClean="0"/>
              <a:t>Tu aimes </a:t>
            </a:r>
            <a:r>
              <a:rPr lang="fr-FR" sz="3600" b="1" i="1" u="sng" dirty="0" smtClean="0"/>
              <a:t>le</a:t>
            </a:r>
            <a:r>
              <a:rPr lang="fr-FR" sz="3600" i="1" dirty="0" smtClean="0"/>
              <a:t> poulet rôti?</a:t>
            </a:r>
            <a:endParaRPr lang="fr-FR" sz="3600" dirty="0" smtClean="0"/>
          </a:p>
        </p:txBody>
      </p:sp>
      <p:pic>
        <p:nvPicPr>
          <p:cNvPr id="8197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057400"/>
            <a:ext cx="3352800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822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loud Callout 6"/>
          <p:cNvSpPr>
            <a:spLocks noChangeArrowheads="1"/>
          </p:cNvSpPr>
          <p:nvPr/>
        </p:nvSpPr>
        <p:spPr bwMode="auto">
          <a:xfrm>
            <a:off x="2057400" y="13716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smtClean="0"/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859972" y="51054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3600" i="1" dirty="0" smtClean="0"/>
              <a:t>Tu adores </a:t>
            </a:r>
            <a:r>
              <a:rPr lang="fr-FR" sz="3600" b="1" i="1" u="sng" dirty="0" smtClean="0"/>
              <a:t>la</a:t>
            </a:r>
            <a:r>
              <a:rPr lang="fr-FR" sz="3600" i="1" dirty="0" smtClean="0"/>
              <a:t> tarte?</a:t>
            </a:r>
            <a:endParaRPr lang="fr-FR" sz="3600" dirty="0" smtClean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209800"/>
            <a:ext cx="3186113" cy="241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7604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loud Callout 6"/>
          <p:cNvSpPr>
            <a:spLocks noChangeArrowheads="1"/>
          </p:cNvSpPr>
          <p:nvPr/>
        </p:nvSpPr>
        <p:spPr bwMode="auto">
          <a:xfrm>
            <a:off x="2057400" y="13716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smtClean="0"/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742406" y="54483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3600" i="1" dirty="0" smtClean="0"/>
              <a:t>Tu n’aimes pas </a:t>
            </a:r>
            <a:r>
              <a:rPr lang="fr-FR" sz="3600" b="1" i="1" u="sng" dirty="0" smtClean="0"/>
              <a:t>l’</a:t>
            </a:r>
            <a:r>
              <a:rPr lang="fr-FR" sz="3600" i="1" dirty="0" smtClean="0"/>
              <a:t>omelette?</a:t>
            </a:r>
            <a:endParaRPr lang="fr-FR" sz="3600" dirty="0" smtClean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133600"/>
            <a:ext cx="3522663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8002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loud Callout 6"/>
          <p:cNvSpPr>
            <a:spLocks noChangeArrowheads="1"/>
          </p:cNvSpPr>
          <p:nvPr/>
        </p:nvSpPr>
        <p:spPr bwMode="auto">
          <a:xfrm>
            <a:off x="2057400" y="1371600"/>
            <a:ext cx="5791200" cy="4419600"/>
          </a:xfrm>
          <a:prstGeom prst="cloudCallout">
            <a:avLst>
              <a:gd name="adj1" fmla="val -53352"/>
              <a:gd name="adj2" fmla="val 55079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smtClean="0"/>
              <a:t>L’article défini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49786" y="5448300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3600" i="1" dirty="0" smtClean="0"/>
              <a:t>Tu aimes  </a:t>
            </a:r>
            <a:r>
              <a:rPr lang="fr-FR" sz="3600" b="1" i="1" u="sng" dirty="0" smtClean="0"/>
              <a:t>les</a:t>
            </a:r>
            <a:r>
              <a:rPr lang="fr-FR" sz="3600" i="1" dirty="0" smtClean="0"/>
              <a:t> petit pois?</a:t>
            </a:r>
            <a:endParaRPr lang="fr-FR" sz="3600" dirty="0" smtClean="0"/>
          </a:p>
        </p:txBody>
      </p:sp>
      <p:pic>
        <p:nvPicPr>
          <p:cNvPr id="11269" name="Picture 2" descr="http://img1.photographersdirect.com/img/13429/wm/pd68199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057400"/>
            <a:ext cx="387508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46570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fr-FR" smtClean="0"/>
              <a:t>L’article indéfini</a:t>
            </a:r>
          </a:p>
        </p:txBody>
      </p:sp>
      <p:sp>
        <p:nvSpPr>
          <p:cNvPr id="402435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12775" y="1600200"/>
            <a:ext cx="8153400" cy="44958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fr-FR" sz="3600" dirty="0" smtClean="0"/>
              <a:t>Mais quand vous parlez d’une chose entière, utilisez les articles:</a:t>
            </a:r>
          </a:p>
          <a:p>
            <a:pPr lvl="1" eaLnBrk="1" hangingPunct="1"/>
            <a:r>
              <a:rPr lang="fr-FR" sz="3600" dirty="0" smtClean="0"/>
              <a:t>un (masculin, singulier)</a:t>
            </a:r>
          </a:p>
          <a:p>
            <a:pPr lvl="1" eaLnBrk="1" hangingPunct="1"/>
            <a:r>
              <a:rPr lang="fr-FR" sz="3600" dirty="0" smtClean="0"/>
              <a:t>une (féminin, singulier)</a:t>
            </a:r>
          </a:p>
          <a:p>
            <a:pPr lvl="1" eaLnBrk="1" hangingPunct="1"/>
            <a:r>
              <a:rPr lang="fr-FR" sz="3600" dirty="0" smtClean="0"/>
              <a:t>des (masc./fém., pluriel)</a:t>
            </a:r>
          </a:p>
        </p:txBody>
      </p:sp>
    </p:spTree>
    <p:extLst>
      <p:ext uri="{BB962C8B-B14F-4D97-AF65-F5344CB8AC3E}">
        <p14:creationId xmlns:p14="http://schemas.microsoft.com/office/powerpoint/2010/main" val="3298567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2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2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02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2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243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1414464"/>
          </a:xfrm>
        </p:spPr>
        <p:txBody>
          <a:bodyPr/>
          <a:lstStyle/>
          <a:p>
            <a:pPr eaLnBrk="1" hangingPunct="1"/>
            <a:r>
              <a:rPr lang="fr-FR" dirty="0" smtClean="0"/>
              <a:t>à la boucherie, vous achetez </a:t>
            </a:r>
          </a:p>
        </p:txBody>
      </p:sp>
      <p:sp>
        <p:nvSpPr>
          <p:cNvPr id="403459" name="AutoShape 3"/>
          <p:cNvSpPr>
            <a:spLocks noGrp="1" noChangeAspect="1" noChangeArrowheads="1"/>
          </p:cNvSpPr>
          <p:nvPr>
            <p:ph sz="quarter" idx="4294967295"/>
          </p:nvPr>
        </p:nvSpPr>
        <p:spPr>
          <a:xfrm>
            <a:off x="612775" y="5738948"/>
            <a:ext cx="7772400" cy="685800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b="1" i="1" dirty="0" smtClean="0"/>
              <a:t>un</a:t>
            </a:r>
            <a:r>
              <a:rPr lang="fr-FR" dirty="0" smtClean="0"/>
              <a:t> poulet rôti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518" y="2104120"/>
            <a:ext cx="3986968" cy="3536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122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3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3459" grpId="0" build="p"/>
    </p:bldLst>
  </p:timing>
</p:sld>
</file>

<file path=ppt/theme/theme1.xml><?xml version="1.0" encoding="utf-8"?>
<a:theme xmlns:a="http://schemas.openxmlformats.org/drawingml/2006/main" name="Revolutio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Revolution.thmx</Template>
  <TotalTime>78</TotalTime>
  <Words>485</Words>
  <Application>Microsoft Macintosh PowerPoint</Application>
  <PresentationFormat>On-screen Show (4:3)</PresentationFormat>
  <Paragraphs>136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Trebuchet MS</vt:lpstr>
      <vt:lpstr>Wingdings 2</vt:lpstr>
      <vt:lpstr>Wingdings</vt:lpstr>
      <vt:lpstr>Revolution</vt:lpstr>
      <vt:lpstr>T’es branché 3 </vt:lpstr>
      <vt:lpstr>L’article défini</vt:lpstr>
      <vt:lpstr>On utilise les article définis – le – la les -  avec les verbes</vt:lpstr>
      <vt:lpstr>L’article défini</vt:lpstr>
      <vt:lpstr>L’article défini</vt:lpstr>
      <vt:lpstr>L’article défini</vt:lpstr>
      <vt:lpstr>L’article défini</vt:lpstr>
      <vt:lpstr>L’article indéfini</vt:lpstr>
      <vt:lpstr>à la boucherie, vous achetez </vt:lpstr>
      <vt:lpstr>À la pâtisserie, vous achetez </vt:lpstr>
      <vt:lpstr>Au restaurant, vous prenez </vt:lpstr>
      <vt:lpstr>Pour exprimer que l’on veut une portion de quelque chose, on utilise l’article partitif en français</vt:lpstr>
      <vt:lpstr>Qu’est –ce que Madame Monterron veut prendre comme entrée chez Bocuse? </vt:lpstr>
      <vt:lpstr>Les articles partitifs </vt:lpstr>
      <vt:lpstr>Les articles partitifs </vt:lpstr>
      <vt:lpstr>Les articles partitifs </vt:lpstr>
      <vt:lpstr>Les articles partitifs </vt:lpstr>
      <vt:lpstr>Les articles indéfinis – partitifs  </vt:lpstr>
      <vt:lpstr>Les articles indéfinis – partitifs </vt:lpstr>
      <vt:lpstr>Les articles indéfinis – partitifs </vt:lpstr>
      <vt:lpstr>Les articles indéfinis – partitifs </vt:lpstr>
      <vt:lpstr>Mais je ne veux pas</vt:lpstr>
      <vt:lpstr>Mais je ne veux pas</vt:lpstr>
      <vt:lpstr>Mais je ne veux pas</vt:lpstr>
      <vt:lpstr>Mais je ne veux pas</vt:lpstr>
      <vt:lpstr>On utilise du – de la – de l’ – des – de -  avec les verbes suivants pour exprimer que l’on peut une portion </vt:lpstr>
      <vt:lpstr>Les articles</vt:lpstr>
      <vt:lpstr>Prenez votre livre à la page 144</vt:lpstr>
      <vt:lpstr>Prenez votre livre à la page 144</vt:lpstr>
      <vt:lpstr>Prenez votre livre à la page 144</vt:lpstr>
      <vt:lpstr>Prenez votre livre à la page 144</vt:lpstr>
    </vt:vector>
  </TitlesOfParts>
  <Company>Fairfield Ludlowe High School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 2</dc:title>
  <dc:creator>Viviane Grebert</dc:creator>
  <cp:lastModifiedBy>GREBERT,VIVIANE</cp:lastModifiedBy>
  <cp:revision>17</cp:revision>
  <dcterms:created xsi:type="dcterms:W3CDTF">2012-01-08T19:43:36Z</dcterms:created>
  <dcterms:modified xsi:type="dcterms:W3CDTF">2016-11-09T15:41:24Z</dcterms:modified>
</cp:coreProperties>
</file>